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97" r:id="rId3"/>
    <p:sldId id="296" r:id="rId4"/>
    <p:sldId id="295" r:id="rId5"/>
    <p:sldId id="294" r:id="rId6"/>
    <p:sldId id="293" r:id="rId7"/>
    <p:sldId id="292" r:id="rId8"/>
    <p:sldId id="291" r:id="rId9"/>
    <p:sldId id="290" r:id="rId10"/>
    <p:sldId id="289" r:id="rId11"/>
    <p:sldId id="288" r:id="rId12"/>
    <p:sldId id="287" r:id="rId13"/>
    <p:sldId id="286" r:id="rId14"/>
    <p:sldId id="285" r:id="rId15"/>
    <p:sldId id="282" r:id="rId16"/>
    <p:sldId id="302" r:id="rId17"/>
    <p:sldId id="301" r:id="rId18"/>
    <p:sldId id="300" r:id="rId19"/>
    <p:sldId id="271" r:id="rId20"/>
    <p:sldId id="303" r:id="rId21"/>
    <p:sldId id="304" r:id="rId2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C6493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0ACD-CA64-4AE9-9DE6-D075289D97BD}" type="datetimeFigureOut">
              <a:rPr lang="pl-PL" smtClean="0"/>
              <a:t>2021-06-14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CC4CB-B726-40B4-8DE3-48E6FB8FA9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488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0ACD-CA64-4AE9-9DE6-D075289D97BD}" type="datetimeFigureOut">
              <a:rPr lang="pl-PL" smtClean="0"/>
              <a:t>2021-06-14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CC4CB-B726-40B4-8DE3-48E6FB8FA9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483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0ACD-CA64-4AE9-9DE6-D075289D97BD}" type="datetimeFigureOut">
              <a:rPr lang="pl-PL" smtClean="0"/>
              <a:t>2021-06-14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CC4CB-B726-40B4-8DE3-48E6FB8FA9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7743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0ACD-CA64-4AE9-9DE6-D075289D97BD}" type="datetimeFigureOut">
              <a:rPr lang="pl-PL" smtClean="0"/>
              <a:t>2021-06-14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CC4CB-B726-40B4-8DE3-48E6FB8FA9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989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0ACD-CA64-4AE9-9DE6-D075289D97BD}" type="datetimeFigureOut">
              <a:rPr lang="pl-PL" smtClean="0"/>
              <a:t>2021-06-14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CC4CB-B726-40B4-8DE3-48E6FB8FA9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667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0ACD-CA64-4AE9-9DE6-D075289D97BD}" type="datetimeFigureOut">
              <a:rPr lang="pl-PL" smtClean="0"/>
              <a:t>2021-06-14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CC4CB-B726-40B4-8DE3-48E6FB8FA9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350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0ACD-CA64-4AE9-9DE6-D075289D97BD}" type="datetimeFigureOut">
              <a:rPr lang="pl-PL" smtClean="0"/>
              <a:t>2021-06-14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CC4CB-B726-40B4-8DE3-48E6FB8FA9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163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0ACD-CA64-4AE9-9DE6-D075289D97BD}" type="datetimeFigureOut">
              <a:rPr lang="pl-PL" smtClean="0"/>
              <a:t>2021-06-14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CC4CB-B726-40B4-8DE3-48E6FB8FA9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5428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0ACD-CA64-4AE9-9DE6-D075289D97BD}" type="datetimeFigureOut">
              <a:rPr lang="pl-PL" smtClean="0"/>
              <a:t>2021-06-14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CC4CB-B726-40B4-8DE3-48E6FB8FA9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8979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0ACD-CA64-4AE9-9DE6-D075289D97BD}" type="datetimeFigureOut">
              <a:rPr lang="pl-PL" smtClean="0"/>
              <a:t>2021-06-14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CC4CB-B726-40B4-8DE3-48E6FB8FA9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6938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0ACD-CA64-4AE9-9DE6-D075289D97BD}" type="datetimeFigureOut">
              <a:rPr lang="pl-PL" smtClean="0"/>
              <a:t>2021-06-14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CC4CB-B726-40B4-8DE3-48E6FB8FA9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253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50ACD-CA64-4AE9-9DE6-D075289D97BD}" type="datetimeFigureOut">
              <a:rPr lang="pl-PL" smtClean="0"/>
              <a:t>2021-06-14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CC4CB-B726-40B4-8DE3-48E6FB8FA9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120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alti.home.amu.edu.pl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balti.home.amu.edu.pl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3860308"/>
            <a:ext cx="7281840" cy="1664729"/>
          </a:xfrm>
        </p:spPr>
        <p:txBody>
          <a:bodyPr>
            <a:normAutofit/>
          </a:bodyPr>
          <a:lstStyle/>
          <a:p>
            <a:r>
              <a:rPr lang="pl-PL" b="1" dirty="0" smtClean="0">
                <a:latin typeface="Comic Sans MS" panose="030F0702030302020204" pitchFamily="66" charset="0"/>
              </a:rPr>
              <a:t>ZAPRASZAMY</a:t>
            </a:r>
            <a:endParaRPr lang="pl-PL" b="1" dirty="0">
              <a:latin typeface="Comic Sans MS" panose="030F0702030302020204" pitchFamily="66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5525037"/>
            <a:ext cx="10515600" cy="564613"/>
          </a:xfrm>
        </p:spPr>
        <p:txBody>
          <a:bodyPr>
            <a:no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endParaRPr lang="pl-PL" sz="40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900" y="0"/>
            <a:ext cx="10833100" cy="3975100"/>
          </a:xfrm>
          <a:prstGeom prst="rect">
            <a:avLst/>
          </a:prstGeom>
        </p:spPr>
      </p:pic>
      <p:sp>
        <p:nvSpPr>
          <p:cNvPr id="6" name="Tytuł 1"/>
          <p:cNvSpPr txBox="1">
            <a:spLocks/>
          </p:cNvSpPr>
          <p:nvPr/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4400" b="1" dirty="0" smtClean="0">
                <a:solidFill>
                  <a:srgbClr val="CC0000"/>
                </a:solidFill>
                <a:latin typeface="Comic Sans MS" panose="030F0702030302020204" pitchFamily="66" charset="0"/>
              </a:rPr>
              <a:t>BAŁTOLOGIA</a:t>
            </a:r>
            <a:r>
              <a:rPr lang="pl-PL" sz="4400" b="1" dirty="0" smtClean="0">
                <a:latin typeface="Comic Sans MS" panose="030F0702030302020204" pitchFamily="66" charset="0"/>
              </a:rPr>
              <a:t/>
            </a:r>
            <a:br>
              <a:rPr lang="pl-PL" sz="4400" b="1" dirty="0" smtClean="0">
                <a:latin typeface="Comic Sans MS" panose="030F0702030302020204" pitchFamily="66" charset="0"/>
              </a:rPr>
            </a:br>
            <a:endParaRPr lang="pl-PL" sz="4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1936834" y="5316663"/>
            <a:ext cx="8682185" cy="523220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2800" b="1" dirty="0" smtClean="0">
                <a:latin typeface="Comic Sans MS" panose="030F0702030302020204" pitchFamily="66" charset="0"/>
              </a:rPr>
              <a:t>WIĘCEJ NA STRONIE ZAKŁADU BAŁTOLOGII</a:t>
            </a:r>
            <a:endParaRPr lang="pl-PL" sz="2800" b="1" dirty="0">
              <a:latin typeface="Comic Sans MS" panose="030F0702030302020204" pitchFamily="66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2032429" y="5839883"/>
            <a:ext cx="7172156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>
                <a:latin typeface="Comic Sans MS" panose="030F0702030302020204" pitchFamily="66" charset="0"/>
                <a:hlinkClick r:id="rId3"/>
              </a:rPr>
              <a:t>http://balti.home.amu.edu.pl</a:t>
            </a:r>
            <a:r>
              <a:rPr lang="pl-PL" sz="3600" b="1" dirty="0" smtClean="0">
                <a:latin typeface="Comic Sans MS" panose="030F0702030302020204" pitchFamily="66" charset="0"/>
                <a:hlinkClick r:id="rId3"/>
              </a:rPr>
              <a:t>/</a:t>
            </a:r>
            <a:r>
              <a:rPr lang="pl-PL" sz="3600" b="1" dirty="0" smtClean="0">
                <a:latin typeface="Comic Sans MS" panose="030F0702030302020204" pitchFamily="66" charset="0"/>
              </a:rPr>
              <a:t> 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425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905"/>
    </mc:Choice>
    <mc:Fallback>
      <p:transition spd="slow" advTm="290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rgbClr val="CC0000"/>
                </a:solidFill>
                <a:latin typeface="Comic Sans MS" panose="030F0702030302020204" pitchFamily="66" charset="0"/>
              </a:rPr>
              <a:t>BAŁTOLOGIA</a:t>
            </a:r>
            <a:r>
              <a:rPr lang="pl-PL" b="1" dirty="0">
                <a:latin typeface="Comic Sans MS" panose="030F0702030302020204" pitchFamily="66" charset="0"/>
              </a:rPr>
              <a:t/>
            </a:r>
            <a:br>
              <a:rPr lang="pl-PL" b="1" dirty="0">
                <a:latin typeface="Comic Sans MS" panose="030F0702030302020204" pitchFamily="66" charset="0"/>
              </a:rPr>
            </a:br>
            <a:r>
              <a:rPr lang="pl-PL" sz="2400" b="1" dirty="0" smtClean="0">
                <a:latin typeface="Comic Sans MS" panose="030F0702030302020204" pitchFamily="66" charset="0"/>
              </a:rPr>
              <a:t>specjalizacja na kierunku ETNOLINGWISTYKA</a:t>
            </a:r>
            <a:endParaRPr lang="pl-PL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55555" y="1439536"/>
            <a:ext cx="2343911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JĘZYKI: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967185" y="1458771"/>
            <a:ext cx="224452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litewski,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078267" y="1474548"/>
            <a:ext cx="2186817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łotewski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838200" y="2099782"/>
            <a:ext cx="5219699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angielski </a:t>
            </a:r>
            <a:r>
              <a:rPr lang="pl-PL" sz="3600" b="1" dirty="0" smtClean="0">
                <a:latin typeface="Comic Sans MS" panose="030F0702030302020204" pitchFamily="66" charset="0"/>
              </a:rPr>
              <a:t>[kontynuacja]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6096000" y="2099782"/>
            <a:ext cx="5793573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latin typeface="Comic Sans MS" panose="030F0702030302020204" pitchFamily="66" charset="0"/>
              </a:rPr>
              <a:t>lub</a:t>
            </a:r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rosyjski </a:t>
            </a:r>
            <a:r>
              <a:rPr lang="pl-PL" sz="3600" b="1" dirty="0" smtClean="0">
                <a:latin typeface="Comic Sans MS" panose="030F0702030302020204" pitchFamily="66" charset="0"/>
              </a:rPr>
              <a:t>[od podstaw]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416646" y="3982038"/>
            <a:ext cx="2632452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NARODY: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2942152" y="3727669"/>
            <a:ext cx="213231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kultura,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838200" y="2741208"/>
            <a:ext cx="8355171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latin typeface="Comic Sans MS" panose="030F0702030302020204" pitchFamily="66" charset="0"/>
              </a:rPr>
              <a:t>intensywna nauka w małych grupach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963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604">
        <p:fade/>
      </p:transition>
    </mc:Choice>
    <mc:Fallback>
      <p:transition spd="med" advTm="160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rgbClr val="CC0000"/>
                </a:solidFill>
                <a:latin typeface="Comic Sans MS" panose="030F0702030302020204" pitchFamily="66" charset="0"/>
              </a:rPr>
              <a:t>BAŁTOLOGIA</a:t>
            </a:r>
            <a:r>
              <a:rPr lang="pl-PL" b="1" dirty="0">
                <a:latin typeface="Comic Sans MS" panose="030F0702030302020204" pitchFamily="66" charset="0"/>
              </a:rPr>
              <a:t/>
            </a:r>
            <a:br>
              <a:rPr lang="pl-PL" b="1" dirty="0">
                <a:latin typeface="Comic Sans MS" panose="030F0702030302020204" pitchFamily="66" charset="0"/>
              </a:rPr>
            </a:br>
            <a:r>
              <a:rPr lang="pl-PL" sz="2400" b="1" dirty="0" smtClean="0">
                <a:latin typeface="Comic Sans MS" panose="030F0702030302020204" pitchFamily="66" charset="0"/>
              </a:rPr>
              <a:t>specjalizacja na kierunku ETNOLINGWISTYKA</a:t>
            </a:r>
            <a:endParaRPr lang="pl-PL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55555" y="1439536"/>
            <a:ext cx="2343911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JĘZYKI: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967185" y="1458771"/>
            <a:ext cx="224452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litewski,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078267" y="1474548"/>
            <a:ext cx="2186817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łotewski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838200" y="2099782"/>
            <a:ext cx="5219699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angielski </a:t>
            </a:r>
            <a:r>
              <a:rPr lang="pl-PL" sz="3600" b="1" dirty="0" smtClean="0">
                <a:latin typeface="Comic Sans MS" panose="030F0702030302020204" pitchFamily="66" charset="0"/>
              </a:rPr>
              <a:t>[kontynuacja]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6096000" y="2099782"/>
            <a:ext cx="5793573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latin typeface="Comic Sans MS" panose="030F0702030302020204" pitchFamily="66" charset="0"/>
              </a:rPr>
              <a:t>lub</a:t>
            </a:r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rosyjski </a:t>
            </a:r>
            <a:r>
              <a:rPr lang="pl-PL" sz="3600" b="1" dirty="0" smtClean="0">
                <a:latin typeface="Comic Sans MS" panose="030F0702030302020204" pitchFamily="66" charset="0"/>
              </a:rPr>
              <a:t>[od podstaw]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416646" y="3982038"/>
            <a:ext cx="2632452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NARODY: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2942152" y="3727669"/>
            <a:ext cx="213231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kultura,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5074467" y="3683493"/>
            <a:ext cx="2574744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mitologia,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838200" y="2741208"/>
            <a:ext cx="8355171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latin typeface="Comic Sans MS" panose="030F0702030302020204" pitchFamily="66" charset="0"/>
              </a:rPr>
              <a:t>intensywna nauka w małych grupach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333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458">
        <p:fade/>
      </p:transition>
    </mc:Choice>
    <mc:Fallback>
      <p:transition spd="med" advTm="145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rgbClr val="CC0000"/>
                </a:solidFill>
                <a:latin typeface="Comic Sans MS" panose="030F0702030302020204" pitchFamily="66" charset="0"/>
              </a:rPr>
              <a:t>BAŁTOLOGIA</a:t>
            </a:r>
            <a:r>
              <a:rPr lang="pl-PL" b="1" dirty="0">
                <a:latin typeface="Comic Sans MS" panose="030F0702030302020204" pitchFamily="66" charset="0"/>
              </a:rPr>
              <a:t/>
            </a:r>
            <a:br>
              <a:rPr lang="pl-PL" b="1" dirty="0">
                <a:latin typeface="Comic Sans MS" panose="030F0702030302020204" pitchFamily="66" charset="0"/>
              </a:rPr>
            </a:br>
            <a:r>
              <a:rPr lang="pl-PL" sz="2400" b="1" dirty="0" smtClean="0">
                <a:latin typeface="Comic Sans MS" panose="030F0702030302020204" pitchFamily="66" charset="0"/>
              </a:rPr>
              <a:t>specjalizacja na kierunku ETNOLINGWISTYKA</a:t>
            </a:r>
            <a:endParaRPr lang="pl-PL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55555" y="1439536"/>
            <a:ext cx="2343911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JĘZYKI: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967185" y="1458771"/>
            <a:ext cx="224452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litewski,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078267" y="1474548"/>
            <a:ext cx="2186817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łotewski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838200" y="2099782"/>
            <a:ext cx="5219699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angielski </a:t>
            </a:r>
            <a:r>
              <a:rPr lang="pl-PL" sz="3600" b="1" dirty="0" smtClean="0">
                <a:latin typeface="Comic Sans MS" panose="030F0702030302020204" pitchFamily="66" charset="0"/>
              </a:rPr>
              <a:t>[kontynuacja]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6096000" y="2099782"/>
            <a:ext cx="5793573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latin typeface="Comic Sans MS" panose="030F0702030302020204" pitchFamily="66" charset="0"/>
              </a:rPr>
              <a:t>lub</a:t>
            </a:r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rosyjski </a:t>
            </a:r>
            <a:r>
              <a:rPr lang="pl-PL" sz="3600" b="1" dirty="0" smtClean="0">
                <a:latin typeface="Comic Sans MS" panose="030F0702030302020204" pitchFamily="66" charset="0"/>
              </a:rPr>
              <a:t>[od podstaw]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416646" y="3982038"/>
            <a:ext cx="2632452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NARODY: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2942152" y="3727669"/>
            <a:ext cx="213231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kultura,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5074467" y="3683493"/>
            <a:ext cx="2574744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mitologia,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7530415" y="3682336"/>
            <a:ext cx="2531462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literatura,</a:t>
            </a:r>
            <a:endParaRPr lang="pl-PL" sz="36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838200" y="2741208"/>
            <a:ext cx="8355171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latin typeface="Comic Sans MS" panose="030F0702030302020204" pitchFamily="66" charset="0"/>
              </a:rPr>
              <a:t>intensywna nauka w małych grupach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811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500">
        <p:fade/>
      </p:transition>
    </mc:Choice>
    <mc:Fallback>
      <p:transition spd="med" advTm="15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rgbClr val="CC0000"/>
                </a:solidFill>
                <a:latin typeface="Comic Sans MS" panose="030F0702030302020204" pitchFamily="66" charset="0"/>
              </a:rPr>
              <a:t>BAŁTOLOGIA</a:t>
            </a:r>
            <a:r>
              <a:rPr lang="pl-PL" b="1" dirty="0">
                <a:latin typeface="Comic Sans MS" panose="030F0702030302020204" pitchFamily="66" charset="0"/>
              </a:rPr>
              <a:t/>
            </a:r>
            <a:br>
              <a:rPr lang="pl-PL" b="1" dirty="0">
                <a:latin typeface="Comic Sans MS" panose="030F0702030302020204" pitchFamily="66" charset="0"/>
              </a:rPr>
            </a:br>
            <a:r>
              <a:rPr lang="pl-PL" sz="2400" b="1" dirty="0" smtClean="0">
                <a:latin typeface="Comic Sans MS" panose="030F0702030302020204" pitchFamily="66" charset="0"/>
              </a:rPr>
              <a:t>specjalizacja na kierunku ETNOLINGWISTYKA</a:t>
            </a:r>
            <a:endParaRPr lang="pl-PL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55555" y="1439536"/>
            <a:ext cx="2343911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JĘZYKI: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967185" y="1458771"/>
            <a:ext cx="224452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litewski,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078267" y="1474548"/>
            <a:ext cx="2186817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łotewski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838200" y="2099782"/>
            <a:ext cx="5219699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angielski </a:t>
            </a:r>
            <a:r>
              <a:rPr lang="pl-PL" sz="3600" b="1" dirty="0" smtClean="0">
                <a:latin typeface="Comic Sans MS" panose="030F0702030302020204" pitchFamily="66" charset="0"/>
              </a:rPr>
              <a:t>[kontynuacja]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6096000" y="2099782"/>
            <a:ext cx="5793573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latin typeface="Comic Sans MS" panose="030F0702030302020204" pitchFamily="66" charset="0"/>
              </a:rPr>
              <a:t>lub</a:t>
            </a:r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rosyjski </a:t>
            </a:r>
            <a:r>
              <a:rPr lang="pl-PL" sz="3600" b="1" dirty="0" smtClean="0">
                <a:latin typeface="Comic Sans MS" panose="030F0702030302020204" pitchFamily="66" charset="0"/>
              </a:rPr>
              <a:t>[od podstaw]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416646" y="3982038"/>
            <a:ext cx="2632452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NARODY: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2942152" y="3727669"/>
            <a:ext cx="213231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kultura,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5074467" y="3683493"/>
            <a:ext cx="2574744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mitologia,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7530415" y="3682336"/>
            <a:ext cx="2531462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literatura,</a:t>
            </a:r>
            <a:endParaRPr lang="pl-PL" sz="36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10016944" y="3969170"/>
            <a:ext cx="1872629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historia</a:t>
            </a:r>
            <a:endParaRPr lang="pl-PL" sz="36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838200" y="2741208"/>
            <a:ext cx="8355171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latin typeface="Comic Sans MS" panose="030F0702030302020204" pitchFamily="66" charset="0"/>
              </a:rPr>
              <a:t>intensywna nauka w małych grupach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906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327">
        <p:fade/>
      </p:transition>
    </mc:Choice>
    <mc:Fallback>
      <p:transition spd="med" advTm="132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rgbClr val="CC0000"/>
                </a:solidFill>
                <a:latin typeface="Comic Sans MS" panose="030F0702030302020204" pitchFamily="66" charset="0"/>
              </a:rPr>
              <a:t>BAŁTOLOGIA</a:t>
            </a:r>
            <a:r>
              <a:rPr lang="pl-PL" b="1" dirty="0">
                <a:latin typeface="Comic Sans MS" panose="030F0702030302020204" pitchFamily="66" charset="0"/>
              </a:rPr>
              <a:t/>
            </a:r>
            <a:br>
              <a:rPr lang="pl-PL" b="1" dirty="0">
                <a:latin typeface="Comic Sans MS" panose="030F0702030302020204" pitchFamily="66" charset="0"/>
              </a:rPr>
            </a:br>
            <a:r>
              <a:rPr lang="pl-PL" sz="2400" b="1" dirty="0" smtClean="0">
                <a:latin typeface="Comic Sans MS" panose="030F0702030302020204" pitchFamily="66" charset="0"/>
              </a:rPr>
              <a:t>specjalizacja na kierunku ETNOLINGWISTYKA</a:t>
            </a:r>
            <a:endParaRPr lang="pl-PL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55555" y="1439536"/>
            <a:ext cx="2343911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JĘZYKI: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967185" y="1458771"/>
            <a:ext cx="224452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litewski,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078267" y="1474548"/>
            <a:ext cx="2186817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łotewski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838200" y="2099782"/>
            <a:ext cx="5219699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angielski </a:t>
            </a:r>
            <a:r>
              <a:rPr lang="pl-PL" sz="3600" b="1" dirty="0" smtClean="0">
                <a:latin typeface="Comic Sans MS" panose="030F0702030302020204" pitchFamily="66" charset="0"/>
              </a:rPr>
              <a:t>[kontynuacja]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6096000" y="2099782"/>
            <a:ext cx="5793573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latin typeface="Comic Sans MS" panose="030F0702030302020204" pitchFamily="66" charset="0"/>
              </a:rPr>
              <a:t>lub</a:t>
            </a:r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rosyjski </a:t>
            </a:r>
            <a:r>
              <a:rPr lang="pl-PL" sz="3600" b="1" dirty="0" smtClean="0">
                <a:latin typeface="Comic Sans MS" panose="030F0702030302020204" pitchFamily="66" charset="0"/>
              </a:rPr>
              <a:t>[od podstaw]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416646" y="3982038"/>
            <a:ext cx="2632452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NARODY: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416646" y="5119086"/>
            <a:ext cx="4084773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MOŻLIWOŚCI: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2942152" y="3727669"/>
            <a:ext cx="213231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kultura,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5074467" y="3683493"/>
            <a:ext cx="2574744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mitologia,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7530415" y="3682336"/>
            <a:ext cx="2531462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literatura,</a:t>
            </a:r>
            <a:endParaRPr lang="pl-PL" sz="36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10016944" y="3969170"/>
            <a:ext cx="1872629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historia</a:t>
            </a:r>
            <a:endParaRPr lang="pl-PL" sz="36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838200" y="2741208"/>
            <a:ext cx="8355171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latin typeface="Comic Sans MS" panose="030F0702030302020204" pitchFamily="66" charset="0"/>
              </a:rPr>
              <a:t>intensywna nauka w małych grupach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316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491">
        <p:fade/>
      </p:transition>
    </mc:Choice>
    <mc:Fallback>
      <p:transition spd="med" advTm="149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rgbClr val="CC0000"/>
                </a:solidFill>
                <a:latin typeface="Comic Sans MS" panose="030F0702030302020204" pitchFamily="66" charset="0"/>
              </a:rPr>
              <a:t>BAŁTOLOGIA</a:t>
            </a:r>
            <a:r>
              <a:rPr lang="pl-PL" b="1" dirty="0">
                <a:latin typeface="Comic Sans MS" panose="030F0702030302020204" pitchFamily="66" charset="0"/>
              </a:rPr>
              <a:t/>
            </a:r>
            <a:br>
              <a:rPr lang="pl-PL" b="1" dirty="0">
                <a:latin typeface="Comic Sans MS" panose="030F0702030302020204" pitchFamily="66" charset="0"/>
              </a:rPr>
            </a:br>
            <a:r>
              <a:rPr lang="pl-PL" sz="2400" b="1" dirty="0" smtClean="0">
                <a:latin typeface="Comic Sans MS" panose="030F0702030302020204" pitchFamily="66" charset="0"/>
              </a:rPr>
              <a:t>specjalizacja na kierunku ETNOLINGWISTYKA</a:t>
            </a:r>
            <a:endParaRPr lang="pl-PL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55555" y="1439536"/>
            <a:ext cx="2343911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JĘZYKI: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967185" y="1458771"/>
            <a:ext cx="224452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litewski,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078267" y="1474548"/>
            <a:ext cx="2186817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łotewski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838200" y="2099782"/>
            <a:ext cx="5219699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angielski </a:t>
            </a:r>
            <a:r>
              <a:rPr lang="pl-PL" sz="3600" b="1" dirty="0" smtClean="0">
                <a:latin typeface="Comic Sans MS" panose="030F0702030302020204" pitchFamily="66" charset="0"/>
              </a:rPr>
              <a:t>[kontynuacja]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6096000" y="2099782"/>
            <a:ext cx="5793573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latin typeface="Comic Sans MS" panose="030F0702030302020204" pitchFamily="66" charset="0"/>
              </a:rPr>
              <a:t>lub</a:t>
            </a:r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rosyjski </a:t>
            </a:r>
            <a:r>
              <a:rPr lang="pl-PL" sz="3600" b="1" dirty="0" smtClean="0">
                <a:latin typeface="Comic Sans MS" panose="030F0702030302020204" pitchFamily="66" charset="0"/>
              </a:rPr>
              <a:t>[od podstaw]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416646" y="3982038"/>
            <a:ext cx="2632452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NARODY: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416646" y="5119086"/>
            <a:ext cx="4084773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MOŻLIWOŚCI: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2942152" y="3727669"/>
            <a:ext cx="213231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kultura,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5074467" y="3683493"/>
            <a:ext cx="2574744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mitologia,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7530415" y="3682336"/>
            <a:ext cx="2531462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literatura,</a:t>
            </a:r>
            <a:endParaRPr lang="pl-PL" sz="36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10016944" y="3969170"/>
            <a:ext cx="1872629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historia</a:t>
            </a:r>
            <a:endParaRPr lang="pl-PL" sz="36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838200" y="2741208"/>
            <a:ext cx="8355171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latin typeface="Comic Sans MS" panose="030F0702030302020204" pitchFamily="66" charset="0"/>
              </a:rPr>
              <a:t>intensywna nauka w małych grupach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5069595" y="5098374"/>
            <a:ext cx="5731057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stypendia </a:t>
            </a:r>
            <a:r>
              <a:rPr lang="pl-PL" sz="3600" b="1" dirty="0" smtClean="0">
                <a:latin typeface="Comic Sans MS" panose="030F0702030302020204" pitchFamily="66" charset="0"/>
              </a:rPr>
              <a:t>[Litwa, </a:t>
            </a:r>
            <a:r>
              <a:rPr lang="pl-PL" sz="3600" b="1" dirty="0" smtClean="0">
                <a:latin typeface="Comic Sans MS" panose="030F0702030302020204" pitchFamily="66" charset="0"/>
              </a:rPr>
              <a:t>Ł</a:t>
            </a:r>
            <a:r>
              <a:rPr lang="pl-PL" sz="3600" b="1" dirty="0" smtClean="0">
                <a:latin typeface="Comic Sans MS" panose="030F0702030302020204" pitchFamily="66" charset="0"/>
              </a:rPr>
              <a:t>otwa]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191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475">
        <p:fade/>
      </p:transition>
    </mc:Choice>
    <mc:Fallback>
      <p:transition spd="med" advTm="147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rgbClr val="CC0000"/>
                </a:solidFill>
                <a:latin typeface="Comic Sans MS" panose="030F0702030302020204" pitchFamily="66" charset="0"/>
              </a:rPr>
              <a:t>BAŁTOLOGIA</a:t>
            </a:r>
            <a:r>
              <a:rPr lang="pl-PL" b="1" dirty="0">
                <a:latin typeface="Comic Sans MS" panose="030F0702030302020204" pitchFamily="66" charset="0"/>
              </a:rPr>
              <a:t/>
            </a:r>
            <a:br>
              <a:rPr lang="pl-PL" b="1" dirty="0">
                <a:latin typeface="Comic Sans MS" panose="030F0702030302020204" pitchFamily="66" charset="0"/>
              </a:rPr>
            </a:br>
            <a:r>
              <a:rPr lang="pl-PL" sz="2400" b="1" dirty="0" smtClean="0">
                <a:latin typeface="Comic Sans MS" panose="030F0702030302020204" pitchFamily="66" charset="0"/>
              </a:rPr>
              <a:t>specjalizacja na kierunku ETNOLINGWISTYKA</a:t>
            </a:r>
            <a:endParaRPr lang="pl-PL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55555" y="1439536"/>
            <a:ext cx="2343911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JĘZYKI: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967185" y="1458771"/>
            <a:ext cx="224452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litewski,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078267" y="1474548"/>
            <a:ext cx="2186817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łotewski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838200" y="2099782"/>
            <a:ext cx="5219699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angielski </a:t>
            </a:r>
            <a:r>
              <a:rPr lang="pl-PL" sz="3600" b="1" dirty="0" smtClean="0">
                <a:latin typeface="Comic Sans MS" panose="030F0702030302020204" pitchFamily="66" charset="0"/>
              </a:rPr>
              <a:t>[kontynuacja]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6096000" y="2099782"/>
            <a:ext cx="5793573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latin typeface="Comic Sans MS" panose="030F0702030302020204" pitchFamily="66" charset="0"/>
              </a:rPr>
              <a:t>lub</a:t>
            </a:r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rosyjski </a:t>
            </a:r>
            <a:r>
              <a:rPr lang="pl-PL" sz="3600" b="1" dirty="0" smtClean="0">
                <a:latin typeface="Comic Sans MS" panose="030F0702030302020204" pitchFamily="66" charset="0"/>
              </a:rPr>
              <a:t>[od podstaw]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416646" y="3982038"/>
            <a:ext cx="2632452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NARODY: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416646" y="5119086"/>
            <a:ext cx="4084773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MOŻLIWOŚCI: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2942152" y="3727669"/>
            <a:ext cx="213231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kultura,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5074467" y="3683493"/>
            <a:ext cx="2574744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mitologia,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7530415" y="3682336"/>
            <a:ext cx="2531462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literatura,</a:t>
            </a:r>
            <a:endParaRPr lang="pl-PL" sz="36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10016944" y="3969170"/>
            <a:ext cx="1872629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historia</a:t>
            </a:r>
            <a:endParaRPr lang="pl-PL" sz="36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838200" y="2741208"/>
            <a:ext cx="8355171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latin typeface="Comic Sans MS" panose="030F0702030302020204" pitchFamily="66" charset="0"/>
              </a:rPr>
              <a:t>intensywna nauka w małych grupach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5069595" y="5098374"/>
            <a:ext cx="5731057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stypendia </a:t>
            </a:r>
            <a:r>
              <a:rPr lang="pl-PL" sz="3600" b="1" dirty="0" smtClean="0">
                <a:latin typeface="Comic Sans MS" panose="030F0702030302020204" pitchFamily="66" charset="0"/>
              </a:rPr>
              <a:t>[Litwa, </a:t>
            </a:r>
            <a:r>
              <a:rPr lang="pl-PL" sz="3600" b="1" dirty="0" smtClean="0">
                <a:latin typeface="Comic Sans MS" panose="030F0702030302020204" pitchFamily="66" charset="0"/>
              </a:rPr>
              <a:t>Ł</a:t>
            </a:r>
            <a:r>
              <a:rPr lang="pl-PL" sz="3600" b="1" dirty="0" smtClean="0">
                <a:latin typeface="Comic Sans MS" panose="030F0702030302020204" pitchFamily="66" charset="0"/>
              </a:rPr>
              <a:t>otwa]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838200" y="5849915"/>
            <a:ext cx="2752677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ERASMUS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190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454">
        <p:fade/>
      </p:transition>
    </mc:Choice>
    <mc:Fallback>
      <p:transition spd="med" advTm="145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rgbClr val="CC0000"/>
                </a:solidFill>
                <a:latin typeface="Comic Sans MS" panose="030F0702030302020204" pitchFamily="66" charset="0"/>
              </a:rPr>
              <a:t>BAŁTOLOGIA</a:t>
            </a:r>
            <a:r>
              <a:rPr lang="pl-PL" b="1" dirty="0">
                <a:latin typeface="Comic Sans MS" panose="030F0702030302020204" pitchFamily="66" charset="0"/>
              </a:rPr>
              <a:t/>
            </a:r>
            <a:br>
              <a:rPr lang="pl-PL" b="1" dirty="0">
                <a:latin typeface="Comic Sans MS" panose="030F0702030302020204" pitchFamily="66" charset="0"/>
              </a:rPr>
            </a:br>
            <a:r>
              <a:rPr lang="pl-PL" sz="2400" b="1" dirty="0" smtClean="0">
                <a:latin typeface="Comic Sans MS" panose="030F0702030302020204" pitchFamily="66" charset="0"/>
              </a:rPr>
              <a:t>specjalizacja na kierunku ETNOLINGWISTYKA</a:t>
            </a:r>
            <a:endParaRPr lang="pl-PL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55555" y="1439536"/>
            <a:ext cx="2343911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JĘZYKI: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967185" y="1458771"/>
            <a:ext cx="224452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litewski,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078267" y="1474548"/>
            <a:ext cx="2186817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łotewski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838200" y="2099782"/>
            <a:ext cx="5219699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angielski </a:t>
            </a:r>
            <a:r>
              <a:rPr lang="pl-PL" sz="3600" b="1" dirty="0" smtClean="0">
                <a:latin typeface="Comic Sans MS" panose="030F0702030302020204" pitchFamily="66" charset="0"/>
              </a:rPr>
              <a:t>[kontynuacja]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6096000" y="2099782"/>
            <a:ext cx="5793573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latin typeface="Comic Sans MS" panose="030F0702030302020204" pitchFamily="66" charset="0"/>
              </a:rPr>
              <a:t>lub</a:t>
            </a:r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rosyjski </a:t>
            </a:r>
            <a:r>
              <a:rPr lang="pl-PL" sz="3600" b="1" dirty="0" smtClean="0">
                <a:latin typeface="Comic Sans MS" panose="030F0702030302020204" pitchFamily="66" charset="0"/>
              </a:rPr>
              <a:t>[od podstaw]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416646" y="3982038"/>
            <a:ext cx="2632452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NARODY: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416646" y="5119086"/>
            <a:ext cx="4084773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MOŻLIWOŚCI: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2942152" y="3727669"/>
            <a:ext cx="213231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kultura,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5074467" y="3683493"/>
            <a:ext cx="2574744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mitologia,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7530415" y="3682336"/>
            <a:ext cx="2531462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literatura,</a:t>
            </a:r>
            <a:endParaRPr lang="pl-PL" sz="36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10016944" y="3969170"/>
            <a:ext cx="1872629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historia</a:t>
            </a:r>
            <a:endParaRPr lang="pl-PL" sz="36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838200" y="2741208"/>
            <a:ext cx="8355171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latin typeface="Comic Sans MS" panose="030F0702030302020204" pitchFamily="66" charset="0"/>
              </a:rPr>
              <a:t>intensywna nauka w małych grupach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5069595" y="5098374"/>
            <a:ext cx="5731057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stypendia </a:t>
            </a:r>
            <a:r>
              <a:rPr lang="pl-PL" sz="3600" b="1" dirty="0" smtClean="0">
                <a:latin typeface="Comic Sans MS" panose="030F0702030302020204" pitchFamily="66" charset="0"/>
              </a:rPr>
              <a:t>[Litwa, </a:t>
            </a:r>
            <a:r>
              <a:rPr lang="pl-PL" sz="3600" b="1" dirty="0" smtClean="0">
                <a:latin typeface="Comic Sans MS" panose="030F0702030302020204" pitchFamily="66" charset="0"/>
              </a:rPr>
              <a:t>Ł</a:t>
            </a:r>
            <a:r>
              <a:rPr lang="pl-PL" sz="3600" b="1" dirty="0" smtClean="0">
                <a:latin typeface="Comic Sans MS" panose="030F0702030302020204" pitchFamily="66" charset="0"/>
              </a:rPr>
              <a:t>otwa]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838200" y="5849915"/>
            <a:ext cx="2752677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ERASMUS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4089447" y="5826972"/>
            <a:ext cx="408637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KURSY LETNIE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749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675">
        <p:fade/>
      </p:transition>
    </mc:Choice>
    <mc:Fallback>
      <p:transition spd="med" advTm="167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rgbClr val="CC0000"/>
                </a:solidFill>
                <a:latin typeface="Comic Sans MS" panose="030F0702030302020204" pitchFamily="66" charset="0"/>
              </a:rPr>
              <a:t>BAŁTOLOGIA</a:t>
            </a:r>
            <a:r>
              <a:rPr lang="pl-PL" b="1" dirty="0">
                <a:latin typeface="Comic Sans MS" panose="030F0702030302020204" pitchFamily="66" charset="0"/>
              </a:rPr>
              <a:t/>
            </a:r>
            <a:br>
              <a:rPr lang="pl-PL" b="1" dirty="0">
                <a:latin typeface="Comic Sans MS" panose="030F0702030302020204" pitchFamily="66" charset="0"/>
              </a:rPr>
            </a:br>
            <a:r>
              <a:rPr lang="pl-PL" sz="2400" b="1" dirty="0" smtClean="0">
                <a:latin typeface="Comic Sans MS" panose="030F0702030302020204" pitchFamily="66" charset="0"/>
              </a:rPr>
              <a:t>specjalizacja na kierunku ETNOLINGWISTYKA</a:t>
            </a:r>
            <a:endParaRPr lang="pl-PL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55555" y="1439536"/>
            <a:ext cx="2343911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JĘZYKI: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967185" y="1458771"/>
            <a:ext cx="224452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litewski,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078267" y="1474548"/>
            <a:ext cx="2186817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łotewski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838200" y="2099782"/>
            <a:ext cx="5219699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angielski </a:t>
            </a:r>
            <a:r>
              <a:rPr lang="pl-PL" sz="3600" b="1" dirty="0" smtClean="0">
                <a:latin typeface="Comic Sans MS" panose="030F0702030302020204" pitchFamily="66" charset="0"/>
              </a:rPr>
              <a:t>[kontynuacja]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6096000" y="2099782"/>
            <a:ext cx="5793573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latin typeface="Comic Sans MS" panose="030F0702030302020204" pitchFamily="66" charset="0"/>
              </a:rPr>
              <a:t>lub</a:t>
            </a:r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rosyjski </a:t>
            </a:r>
            <a:r>
              <a:rPr lang="pl-PL" sz="3600" b="1" dirty="0" smtClean="0">
                <a:latin typeface="Comic Sans MS" panose="030F0702030302020204" pitchFamily="66" charset="0"/>
              </a:rPr>
              <a:t>[od podstaw]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416646" y="3982038"/>
            <a:ext cx="2632452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NARODY: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416646" y="5119086"/>
            <a:ext cx="4084773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MOŻLIWOŚCI: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2942152" y="3727669"/>
            <a:ext cx="213231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kultura,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5074467" y="3683493"/>
            <a:ext cx="2574744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mitologia,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7530415" y="3682336"/>
            <a:ext cx="2531462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literatura,</a:t>
            </a:r>
            <a:endParaRPr lang="pl-PL" sz="36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10016944" y="3969170"/>
            <a:ext cx="1872629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historia</a:t>
            </a:r>
            <a:endParaRPr lang="pl-PL" sz="36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838200" y="2741208"/>
            <a:ext cx="8355171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latin typeface="Comic Sans MS" panose="030F0702030302020204" pitchFamily="66" charset="0"/>
              </a:rPr>
              <a:t>intensywna nauka w małych grupach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5069595" y="5098374"/>
            <a:ext cx="5731057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stypendia </a:t>
            </a:r>
            <a:r>
              <a:rPr lang="pl-PL" sz="3600" b="1" dirty="0" smtClean="0">
                <a:latin typeface="Comic Sans MS" panose="030F0702030302020204" pitchFamily="66" charset="0"/>
              </a:rPr>
              <a:t>[Litwa, </a:t>
            </a:r>
            <a:r>
              <a:rPr lang="pl-PL" sz="3600" b="1" dirty="0" smtClean="0">
                <a:latin typeface="Comic Sans MS" panose="030F0702030302020204" pitchFamily="66" charset="0"/>
              </a:rPr>
              <a:t>Ł</a:t>
            </a:r>
            <a:r>
              <a:rPr lang="pl-PL" sz="3600" b="1" dirty="0" smtClean="0">
                <a:latin typeface="Comic Sans MS" panose="030F0702030302020204" pitchFamily="66" charset="0"/>
              </a:rPr>
              <a:t>otwa]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838200" y="5849915"/>
            <a:ext cx="2752677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ERASMUS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4089447" y="5826972"/>
            <a:ext cx="408637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KURSY LETNIE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pole tekstowe 17"/>
          <p:cNvSpPr txBox="1"/>
          <p:nvPr/>
        </p:nvSpPr>
        <p:spPr>
          <a:xfrm>
            <a:off x="8517204" y="5800371"/>
            <a:ext cx="1949573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STAŻE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925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628">
        <p:fade/>
      </p:transition>
    </mc:Choice>
    <mc:Fallback>
      <p:transition spd="med" advTm="162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3860308"/>
            <a:ext cx="7281840" cy="1664729"/>
          </a:xfrm>
        </p:spPr>
        <p:txBody>
          <a:bodyPr>
            <a:normAutofit/>
          </a:bodyPr>
          <a:lstStyle/>
          <a:p>
            <a:r>
              <a:rPr lang="pl-PL" b="1" dirty="0" smtClean="0">
                <a:latin typeface="Comic Sans MS" panose="030F0702030302020204" pitchFamily="66" charset="0"/>
              </a:rPr>
              <a:t>ZAPRASZAMY</a:t>
            </a:r>
            <a:endParaRPr lang="pl-PL" b="1" dirty="0">
              <a:latin typeface="Comic Sans MS" panose="030F0702030302020204" pitchFamily="66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5525037"/>
            <a:ext cx="10515600" cy="564613"/>
          </a:xfrm>
        </p:spPr>
        <p:txBody>
          <a:bodyPr>
            <a:no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endParaRPr lang="pl-PL" sz="40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900" y="0"/>
            <a:ext cx="10833100" cy="3975100"/>
          </a:xfrm>
          <a:prstGeom prst="rect">
            <a:avLst/>
          </a:prstGeom>
        </p:spPr>
      </p:pic>
      <p:sp>
        <p:nvSpPr>
          <p:cNvPr id="6" name="Tytuł 1"/>
          <p:cNvSpPr txBox="1">
            <a:spLocks/>
          </p:cNvSpPr>
          <p:nvPr/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4400" b="1" dirty="0" smtClean="0">
                <a:solidFill>
                  <a:srgbClr val="CC0000"/>
                </a:solidFill>
                <a:latin typeface="Comic Sans MS" panose="030F0702030302020204" pitchFamily="66" charset="0"/>
              </a:rPr>
              <a:t>BAŁTOLOGIA</a:t>
            </a:r>
            <a:r>
              <a:rPr lang="pl-PL" sz="4400" b="1" dirty="0" smtClean="0">
                <a:latin typeface="Comic Sans MS" panose="030F0702030302020204" pitchFamily="66" charset="0"/>
              </a:rPr>
              <a:t/>
            </a:r>
            <a:br>
              <a:rPr lang="pl-PL" sz="4400" b="1" dirty="0" smtClean="0">
                <a:latin typeface="Comic Sans MS" panose="030F0702030302020204" pitchFamily="66" charset="0"/>
              </a:rPr>
            </a:br>
            <a:endParaRPr lang="pl-PL" sz="4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195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365">
        <p:fade/>
      </p:transition>
    </mc:Choice>
    <mc:Fallback>
      <p:transition spd="med" advTm="136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rgbClr val="CC0000"/>
                </a:solidFill>
                <a:latin typeface="Comic Sans MS" panose="030F0702030302020204" pitchFamily="66" charset="0"/>
              </a:rPr>
              <a:t>BAŁTOLOGIA</a:t>
            </a:r>
            <a:r>
              <a:rPr lang="pl-PL" b="1" dirty="0">
                <a:latin typeface="Comic Sans MS" panose="030F0702030302020204" pitchFamily="66" charset="0"/>
              </a:rPr>
              <a:t/>
            </a:r>
            <a:br>
              <a:rPr lang="pl-PL" b="1" dirty="0">
                <a:latin typeface="Comic Sans MS" panose="030F0702030302020204" pitchFamily="66" charset="0"/>
              </a:rPr>
            </a:br>
            <a:r>
              <a:rPr lang="pl-PL" sz="2400" b="1" dirty="0" smtClean="0">
                <a:latin typeface="Comic Sans MS" panose="030F0702030302020204" pitchFamily="66" charset="0"/>
              </a:rPr>
              <a:t>specjalizacja na kierunku ETNOLINGWISTYKA</a:t>
            </a:r>
            <a:endParaRPr lang="pl-PL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616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594">
        <p:fade/>
      </p:transition>
    </mc:Choice>
    <mc:Fallback>
      <p:transition spd="med" advTm="159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3860308"/>
            <a:ext cx="7281840" cy="1664729"/>
          </a:xfrm>
        </p:spPr>
        <p:txBody>
          <a:bodyPr>
            <a:normAutofit/>
          </a:bodyPr>
          <a:lstStyle/>
          <a:p>
            <a:r>
              <a:rPr lang="pl-PL" b="1" dirty="0" smtClean="0">
                <a:latin typeface="Comic Sans MS" panose="030F0702030302020204" pitchFamily="66" charset="0"/>
              </a:rPr>
              <a:t>ZAPRASZAMY</a:t>
            </a:r>
            <a:endParaRPr lang="pl-PL" b="1" dirty="0">
              <a:latin typeface="Comic Sans MS" panose="030F0702030302020204" pitchFamily="66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5525037"/>
            <a:ext cx="10515600" cy="564613"/>
          </a:xfrm>
        </p:spPr>
        <p:txBody>
          <a:bodyPr>
            <a:no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endParaRPr lang="pl-PL" sz="40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900" y="0"/>
            <a:ext cx="10833100" cy="3975100"/>
          </a:xfrm>
          <a:prstGeom prst="rect">
            <a:avLst/>
          </a:prstGeom>
        </p:spPr>
      </p:pic>
      <p:sp>
        <p:nvSpPr>
          <p:cNvPr id="6" name="Tytuł 1"/>
          <p:cNvSpPr txBox="1">
            <a:spLocks/>
          </p:cNvSpPr>
          <p:nvPr/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4400" b="1" dirty="0" smtClean="0">
                <a:solidFill>
                  <a:srgbClr val="CC0000"/>
                </a:solidFill>
                <a:latin typeface="Comic Sans MS" panose="030F0702030302020204" pitchFamily="66" charset="0"/>
              </a:rPr>
              <a:t>BAŁTOLOGIA</a:t>
            </a:r>
            <a:r>
              <a:rPr lang="pl-PL" sz="4400" b="1" dirty="0" smtClean="0">
                <a:latin typeface="Comic Sans MS" panose="030F0702030302020204" pitchFamily="66" charset="0"/>
              </a:rPr>
              <a:t/>
            </a:r>
            <a:br>
              <a:rPr lang="pl-PL" sz="4400" b="1" dirty="0" smtClean="0">
                <a:latin typeface="Comic Sans MS" panose="030F0702030302020204" pitchFamily="66" charset="0"/>
              </a:rPr>
            </a:br>
            <a:endParaRPr lang="pl-PL" sz="4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1936834" y="5316663"/>
            <a:ext cx="8682185" cy="523220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2800" b="1" dirty="0" smtClean="0">
                <a:latin typeface="Comic Sans MS" panose="030F0702030302020204" pitchFamily="66" charset="0"/>
              </a:rPr>
              <a:t>WIĘCEJ NA STRONIE ZAKŁADU BAŁTOLOGII</a:t>
            </a:r>
            <a:endParaRPr lang="pl-PL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7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352">
        <p:fade/>
      </p:transition>
    </mc:Choice>
    <mc:Fallback>
      <p:transition spd="med" advTm="135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3860308"/>
            <a:ext cx="7281840" cy="1664729"/>
          </a:xfrm>
        </p:spPr>
        <p:txBody>
          <a:bodyPr>
            <a:normAutofit/>
          </a:bodyPr>
          <a:lstStyle/>
          <a:p>
            <a:r>
              <a:rPr lang="pl-PL" b="1" dirty="0" smtClean="0">
                <a:latin typeface="Comic Sans MS" panose="030F0702030302020204" pitchFamily="66" charset="0"/>
              </a:rPr>
              <a:t>ZAPRASZAMY</a:t>
            </a:r>
            <a:endParaRPr lang="pl-PL" b="1" dirty="0">
              <a:latin typeface="Comic Sans MS" panose="030F0702030302020204" pitchFamily="66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5525037"/>
            <a:ext cx="10515600" cy="564613"/>
          </a:xfrm>
        </p:spPr>
        <p:txBody>
          <a:bodyPr>
            <a:no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endParaRPr lang="pl-PL" sz="40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900" y="0"/>
            <a:ext cx="10833100" cy="3975100"/>
          </a:xfrm>
          <a:prstGeom prst="rect">
            <a:avLst/>
          </a:prstGeom>
        </p:spPr>
      </p:pic>
      <p:sp>
        <p:nvSpPr>
          <p:cNvPr id="6" name="Tytuł 1"/>
          <p:cNvSpPr txBox="1">
            <a:spLocks/>
          </p:cNvSpPr>
          <p:nvPr/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4400" b="1" dirty="0" smtClean="0">
                <a:solidFill>
                  <a:srgbClr val="CC0000"/>
                </a:solidFill>
                <a:latin typeface="Comic Sans MS" panose="030F0702030302020204" pitchFamily="66" charset="0"/>
              </a:rPr>
              <a:t>BAŁTOLOGIA</a:t>
            </a:r>
            <a:r>
              <a:rPr lang="pl-PL" sz="4400" b="1" dirty="0" smtClean="0">
                <a:latin typeface="Comic Sans MS" panose="030F0702030302020204" pitchFamily="66" charset="0"/>
              </a:rPr>
              <a:t/>
            </a:r>
            <a:br>
              <a:rPr lang="pl-PL" sz="4400" b="1" dirty="0" smtClean="0">
                <a:latin typeface="Comic Sans MS" panose="030F0702030302020204" pitchFamily="66" charset="0"/>
              </a:rPr>
            </a:br>
            <a:endParaRPr lang="pl-PL" sz="4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1936834" y="5316663"/>
            <a:ext cx="8682185" cy="523220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2800" b="1" dirty="0" smtClean="0">
                <a:latin typeface="Comic Sans MS" panose="030F0702030302020204" pitchFamily="66" charset="0"/>
              </a:rPr>
              <a:t>WIĘCEJ NA STRONIE ZAKŁADU BAŁTOLOGII</a:t>
            </a:r>
            <a:endParaRPr lang="pl-PL" sz="2800" b="1" dirty="0">
              <a:latin typeface="Comic Sans MS" panose="030F0702030302020204" pitchFamily="66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2032429" y="5839883"/>
            <a:ext cx="7172156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>
                <a:latin typeface="Comic Sans MS" panose="030F0702030302020204" pitchFamily="66" charset="0"/>
                <a:hlinkClick r:id="rId3"/>
              </a:rPr>
              <a:t>http://balti.home.amu.edu.pl</a:t>
            </a:r>
            <a:r>
              <a:rPr lang="pl-PL" sz="3600" b="1" dirty="0" smtClean="0">
                <a:latin typeface="Comic Sans MS" panose="030F0702030302020204" pitchFamily="66" charset="0"/>
                <a:hlinkClick r:id="rId3"/>
              </a:rPr>
              <a:t>/</a:t>
            </a:r>
            <a:r>
              <a:rPr lang="pl-PL" sz="3600" b="1" dirty="0" smtClean="0">
                <a:latin typeface="Comic Sans MS" panose="030F0702030302020204" pitchFamily="66" charset="0"/>
              </a:rPr>
              <a:t> 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826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420">
        <p:fade/>
      </p:transition>
    </mc:Choice>
    <mc:Fallback>
      <p:transition spd="med" advTm="342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rgbClr val="CC0000"/>
                </a:solidFill>
                <a:latin typeface="Comic Sans MS" panose="030F0702030302020204" pitchFamily="66" charset="0"/>
              </a:rPr>
              <a:t>BAŁTOLOGIA</a:t>
            </a:r>
            <a:r>
              <a:rPr lang="pl-PL" b="1" dirty="0">
                <a:latin typeface="Comic Sans MS" panose="030F0702030302020204" pitchFamily="66" charset="0"/>
              </a:rPr>
              <a:t/>
            </a:r>
            <a:br>
              <a:rPr lang="pl-PL" b="1" dirty="0">
                <a:latin typeface="Comic Sans MS" panose="030F0702030302020204" pitchFamily="66" charset="0"/>
              </a:rPr>
            </a:br>
            <a:r>
              <a:rPr lang="pl-PL" sz="2400" b="1" dirty="0" smtClean="0">
                <a:latin typeface="Comic Sans MS" panose="030F0702030302020204" pitchFamily="66" charset="0"/>
              </a:rPr>
              <a:t>specjalizacja na kierunku ETNOLINGWISTYKA</a:t>
            </a:r>
            <a:endParaRPr lang="pl-PL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55555" y="1439536"/>
            <a:ext cx="2343911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JĘZYKI: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869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508">
        <p:fade/>
      </p:transition>
    </mc:Choice>
    <mc:Fallback>
      <p:transition spd="med" advTm="150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rgbClr val="CC0000"/>
                </a:solidFill>
                <a:latin typeface="Comic Sans MS" panose="030F0702030302020204" pitchFamily="66" charset="0"/>
              </a:rPr>
              <a:t>BAŁTOLOGIA</a:t>
            </a:r>
            <a:r>
              <a:rPr lang="pl-PL" b="1" dirty="0">
                <a:latin typeface="Comic Sans MS" panose="030F0702030302020204" pitchFamily="66" charset="0"/>
              </a:rPr>
              <a:t/>
            </a:r>
            <a:br>
              <a:rPr lang="pl-PL" b="1" dirty="0">
                <a:latin typeface="Comic Sans MS" panose="030F0702030302020204" pitchFamily="66" charset="0"/>
              </a:rPr>
            </a:br>
            <a:r>
              <a:rPr lang="pl-PL" sz="2400" b="1" dirty="0" smtClean="0">
                <a:latin typeface="Comic Sans MS" panose="030F0702030302020204" pitchFamily="66" charset="0"/>
              </a:rPr>
              <a:t>specjalizacja na kierunku ETNOLINGWISTYKA</a:t>
            </a:r>
            <a:endParaRPr lang="pl-PL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55555" y="1439536"/>
            <a:ext cx="2343911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JĘZYKI: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967185" y="1458771"/>
            <a:ext cx="224452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litewski,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70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354">
        <p:fade/>
      </p:transition>
    </mc:Choice>
    <mc:Fallback>
      <p:transition spd="med" advTm="135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rgbClr val="CC0000"/>
                </a:solidFill>
                <a:latin typeface="Comic Sans MS" panose="030F0702030302020204" pitchFamily="66" charset="0"/>
              </a:rPr>
              <a:t>BAŁTOLOGIA</a:t>
            </a:r>
            <a:r>
              <a:rPr lang="pl-PL" b="1" dirty="0">
                <a:latin typeface="Comic Sans MS" panose="030F0702030302020204" pitchFamily="66" charset="0"/>
              </a:rPr>
              <a:t/>
            </a:r>
            <a:br>
              <a:rPr lang="pl-PL" b="1" dirty="0">
                <a:latin typeface="Comic Sans MS" panose="030F0702030302020204" pitchFamily="66" charset="0"/>
              </a:rPr>
            </a:br>
            <a:r>
              <a:rPr lang="pl-PL" sz="2400" b="1" dirty="0" smtClean="0">
                <a:latin typeface="Comic Sans MS" panose="030F0702030302020204" pitchFamily="66" charset="0"/>
              </a:rPr>
              <a:t>specjalizacja na kierunku ETNOLINGWISTYKA</a:t>
            </a:r>
            <a:endParaRPr lang="pl-PL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55555" y="1439536"/>
            <a:ext cx="2343911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JĘZYKI: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967185" y="1458771"/>
            <a:ext cx="224452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litewski,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078267" y="1474548"/>
            <a:ext cx="2186817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łotewski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511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458">
        <p:fade/>
      </p:transition>
    </mc:Choice>
    <mc:Fallback>
      <p:transition spd="med" advTm="145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rgbClr val="CC0000"/>
                </a:solidFill>
                <a:latin typeface="Comic Sans MS" panose="030F0702030302020204" pitchFamily="66" charset="0"/>
              </a:rPr>
              <a:t>BAŁTOLOGIA</a:t>
            </a:r>
            <a:r>
              <a:rPr lang="pl-PL" b="1" dirty="0">
                <a:latin typeface="Comic Sans MS" panose="030F0702030302020204" pitchFamily="66" charset="0"/>
              </a:rPr>
              <a:t/>
            </a:r>
            <a:br>
              <a:rPr lang="pl-PL" b="1" dirty="0">
                <a:latin typeface="Comic Sans MS" panose="030F0702030302020204" pitchFamily="66" charset="0"/>
              </a:rPr>
            </a:br>
            <a:r>
              <a:rPr lang="pl-PL" sz="2400" b="1" dirty="0" smtClean="0">
                <a:latin typeface="Comic Sans MS" panose="030F0702030302020204" pitchFamily="66" charset="0"/>
              </a:rPr>
              <a:t>specjalizacja na kierunku ETNOLINGWISTYKA</a:t>
            </a:r>
            <a:endParaRPr lang="pl-PL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55555" y="1439536"/>
            <a:ext cx="2343911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JĘZYKI: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967185" y="1458771"/>
            <a:ext cx="224452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litewski,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078267" y="1474548"/>
            <a:ext cx="2186817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łotewski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838200" y="2099782"/>
            <a:ext cx="5219699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angielski </a:t>
            </a:r>
            <a:r>
              <a:rPr lang="pl-PL" sz="3600" b="1" dirty="0" smtClean="0">
                <a:latin typeface="Comic Sans MS" panose="030F0702030302020204" pitchFamily="66" charset="0"/>
              </a:rPr>
              <a:t>[kontynuacja]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809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442">
        <p:fade/>
      </p:transition>
    </mc:Choice>
    <mc:Fallback>
      <p:transition spd="med" advTm="144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rgbClr val="CC0000"/>
                </a:solidFill>
                <a:latin typeface="Comic Sans MS" panose="030F0702030302020204" pitchFamily="66" charset="0"/>
              </a:rPr>
              <a:t>BAŁTOLOGIA</a:t>
            </a:r>
            <a:r>
              <a:rPr lang="pl-PL" b="1" dirty="0">
                <a:latin typeface="Comic Sans MS" panose="030F0702030302020204" pitchFamily="66" charset="0"/>
              </a:rPr>
              <a:t/>
            </a:r>
            <a:br>
              <a:rPr lang="pl-PL" b="1" dirty="0">
                <a:latin typeface="Comic Sans MS" panose="030F0702030302020204" pitchFamily="66" charset="0"/>
              </a:rPr>
            </a:br>
            <a:r>
              <a:rPr lang="pl-PL" sz="2400" b="1" dirty="0" smtClean="0">
                <a:latin typeface="Comic Sans MS" panose="030F0702030302020204" pitchFamily="66" charset="0"/>
              </a:rPr>
              <a:t>specjalizacja na kierunku ETNOLINGWISTYKA</a:t>
            </a:r>
            <a:endParaRPr lang="pl-PL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55555" y="1439536"/>
            <a:ext cx="2343911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JĘZYKI: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967185" y="1458771"/>
            <a:ext cx="224452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litewski,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078267" y="1474548"/>
            <a:ext cx="2186817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łotewski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838200" y="2099782"/>
            <a:ext cx="5219699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angielski </a:t>
            </a:r>
            <a:r>
              <a:rPr lang="pl-PL" sz="3600" b="1" dirty="0" smtClean="0">
                <a:latin typeface="Comic Sans MS" panose="030F0702030302020204" pitchFamily="66" charset="0"/>
              </a:rPr>
              <a:t>[kontynuacja]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6096000" y="2099782"/>
            <a:ext cx="5793573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latin typeface="Comic Sans MS" panose="030F0702030302020204" pitchFamily="66" charset="0"/>
              </a:rPr>
              <a:t>lub</a:t>
            </a:r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rosyjski </a:t>
            </a:r>
            <a:r>
              <a:rPr lang="pl-PL" sz="3600" b="1" dirty="0" smtClean="0">
                <a:latin typeface="Comic Sans MS" panose="030F0702030302020204" pitchFamily="66" charset="0"/>
              </a:rPr>
              <a:t>[od podstaw]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602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394">
        <p:fade/>
      </p:transition>
    </mc:Choice>
    <mc:Fallback>
      <p:transition spd="med" advTm="139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rgbClr val="CC0000"/>
                </a:solidFill>
                <a:latin typeface="Comic Sans MS" panose="030F0702030302020204" pitchFamily="66" charset="0"/>
              </a:rPr>
              <a:t>BAŁTOLOGIA</a:t>
            </a:r>
            <a:r>
              <a:rPr lang="pl-PL" b="1" dirty="0">
                <a:latin typeface="Comic Sans MS" panose="030F0702030302020204" pitchFamily="66" charset="0"/>
              </a:rPr>
              <a:t/>
            </a:r>
            <a:br>
              <a:rPr lang="pl-PL" b="1" dirty="0">
                <a:latin typeface="Comic Sans MS" panose="030F0702030302020204" pitchFamily="66" charset="0"/>
              </a:rPr>
            </a:br>
            <a:r>
              <a:rPr lang="pl-PL" sz="2400" b="1" dirty="0" smtClean="0">
                <a:latin typeface="Comic Sans MS" panose="030F0702030302020204" pitchFamily="66" charset="0"/>
              </a:rPr>
              <a:t>specjalizacja na kierunku ETNOLINGWISTYKA</a:t>
            </a:r>
            <a:endParaRPr lang="pl-PL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55555" y="1439536"/>
            <a:ext cx="2343911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JĘZYKI: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967185" y="1458771"/>
            <a:ext cx="224452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litewski,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078267" y="1474548"/>
            <a:ext cx="2186817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łotewski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838200" y="2099782"/>
            <a:ext cx="5219699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angielski </a:t>
            </a:r>
            <a:r>
              <a:rPr lang="pl-PL" sz="3600" b="1" dirty="0" smtClean="0">
                <a:latin typeface="Comic Sans MS" panose="030F0702030302020204" pitchFamily="66" charset="0"/>
              </a:rPr>
              <a:t>[kontynuacja]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6096000" y="2099782"/>
            <a:ext cx="5793573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latin typeface="Comic Sans MS" panose="030F0702030302020204" pitchFamily="66" charset="0"/>
              </a:rPr>
              <a:t>lub</a:t>
            </a:r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rosyjski </a:t>
            </a:r>
            <a:r>
              <a:rPr lang="pl-PL" sz="3600" b="1" dirty="0" smtClean="0">
                <a:latin typeface="Comic Sans MS" panose="030F0702030302020204" pitchFamily="66" charset="0"/>
              </a:rPr>
              <a:t>[od podstaw]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838200" y="2741208"/>
            <a:ext cx="8355171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latin typeface="Comic Sans MS" panose="030F0702030302020204" pitchFamily="66" charset="0"/>
              </a:rPr>
              <a:t>intensywna nauka w małych grupach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473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792">
        <p:fade/>
      </p:transition>
    </mc:Choice>
    <mc:Fallback>
      <p:transition spd="med" advTm="179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rgbClr val="CC0000"/>
                </a:solidFill>
                <a:latin typeface="Comic Sans MS" panose="030F0702030302020204" pitchFamily="66" charset="0"/>
              </a:rPr>
              <a:t>BAŁTOLOGIA</a:t>
            </a:r>
            <a:r>
              <a:rPr lang="pl-PL" b="1" dirty="0">
                <a:latin typeface="Comic Sans MS" panose="030F0702030302020204" pitchFamily="66" charset="0"/>
              </a:rPr>
              <a:t/>
            </a:r>
            <a:br>
              <a:rPr lang="pl-PL" b="1" dirty="0">
                <a:latin typeface="Comic Sans MS" panose="030F0702030302020204" pitchFamily="66" charset="0"/>
              </a:rPr>
            </a:br>
            <a:r>
              <a:rPr lang="pl-PL" sz="2400" b="1" dirty="0" smtClean="0">
                <a:latin typeface="Comic Sans MS" panose="030F0702030302020204" pitchFamily="66" charset="0"/>
              </a:rPr>
              <a:t>specjalizacja na kierunku ETNOLINGWISTYKA</a:t>
            </a:r>
            <a:endParaRPr lang="pl-PL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55555" y="1439536"/>
            <a:ext cx="2343911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JĘZYKI: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967185" y="1458771"/>
            <a:ext cx="2244525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litewski,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078267" y="1474548"/>
            <a:ext cx="2186817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łotewski</a:t>
            </a:r>
            <a:endParaRPr lang="pl-PL" sz="4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838200" y="2099782"/>
            <a:ext cx="5219699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angielski </a:t>
            </a:r>
            <a:r>
              <a:rPr lang="pl-PL" sz="3600" b="1" dirty="0" smtClean="0">
                <a:latin typeface="Comic Sans MS" panose="030F0702030302020204" pitchFamily="66" charset="0"/>
              </a:rPr>
              <a:t>[kontynuacja]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6096000" y="2099782"/>
            <a:ext cx="5793573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latin typeface="Comic Sans MS" panose="030F0702030302020204" pitchFamily="66" charset="0"/>
              </a:rPr>
              <a:t>lub</a:t>
            </a:r>
            <a:r>
              <a:rPr lang="pl-PL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rosyjski </a:t>
            </a:r>
            <a:r>
              <a:rPr lang="pl-PL" sz="3600" b="1" dirty="0" smtClean="0">
                <a:latin typeface="Comic Sans MS" panose="030F0702030302020204" pitchFamily="66" charset="0"/>
              </a:rPr>
              <a:t>[od podstaw]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416646" y="3982038"/>
            <a:ext cx="2632452" cy="707886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4000" b="1" dirty="0" smtClean="0">
                <a:latin typeface="Comic Sans MS" panose="030F0702030302020204" pitchFamily="66" charset="0"/>
              </a:rPr>
              <a:t>NARODY:</a:t>
            </a:r>
            <a:endParaRPr lang="pl-PL" sz="4000" b="1" dirty="0">
              <a:latin typeface="Comic Sans MS" panose="030F0702030302020204" pitchFamily="66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838200" y="2741208"/>
            <a:ext cx="8355171" cy="646331"/>
          </a:xfrm>
          <a:prstGeom prst="rect">
            <a:avLst/>
          </a:prstGeom>
          <a:noFill/>
          <a:ln>
            <a:noFill/>
            <a:bevel/>
          </a:ln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>
                <a:latin typeface="Comic Sans MS" panose="030F0702030302020204" pitchFamily="66" charset="0"/>
              </a:rPr>
              <a:t>intensywna nauka w małych grupach</a:t>
            </a:r>
            <a:endParaRPr lang="pl-PL" sz="3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337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482">
        <p:fade/>
      </p:transition>
    </mc:Choice>
    <mc:Fallback>
      <p:transition spd="med" advTm="148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1862</TotalTime>
  <Words>423</Words>
  <Application>Microsoft Office PowerPoint</Application>
  <PresentationFormat>Panoramiczny</PresentationFormat>
  <Paragraphs>170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Comic Sans MS</vt:lpstr>
      <vt:lpstr>Motyw pakietu Office</vt:lpstr>
      <vt:lpstr>ZAPRASZAMY</vt:lpstr>
      <vt:lpstr>BAŁTOLOGIA specjalizacja na kierunku ETNOLINGWISTYKA</vt:lpstr>
      <vt:lpstr>BAŁTOLOGIA specjalizacja na kierunku ETNOLINGWISTYKA</vt:lpstr>
      <vt:lpstr>BAŁTOLOGIA specjalizacja na kierunku ETNOLINGWISTYKA</vt:lpstr>
      <vt:lpstr>BAŁTOLOGIA specjalizacja na kierunku ETNOLINGWISTYKA</vt:lpstr>
      <vt:lpstr>BAŁTOLOGIA specjalizacja na kierunku ETNOLINGWISTYKA</vt:lpstr>
      <vt:lpstr>BAŁTOLOGIA specjalizacja na kierunku ETNOLINGWISTYKA</vt:lpstr>
      <vt:lpstr>BAŁTOLOGIA specjalizacja na kierunku ETNOLINGWISTYKA</vt:lpstr>
      <vt:lpstr>BAŁTOLOGIA specjalizacja na kierunku ETNOLINGWISTYKA</vt:lpstr>
      <vt:lpstr>BAŁTOLOGIA specjalizacja na kierunku ETNOLINGWISTYKA</vt:lpstr>
      <vt:lpstr>BAŁTOLOGIA specjalizacja na kierunku ETNOLINGWISTYKA</vt:lpstr>
      <vt:lpstr>BAŁTOLOGIA specjalizacja na kierunku ETNOLINGWISTYKA</vt:lpstr>
      <vt:lpstr>BAŁTOLOGIA specjalizacja na kierunku ETNOLINGWISTYKA</vt:lpstr>
      <vt:lpstr>BAŁTOLOGIA specjalizacja na kierunku ETNOLINGWISTYKA</vt:lpstr>
      <vt:lpstr>BAŁTOLOGIA specjalizacja na kierunku ETNOLINGWISTYKA</vt:lpstr>
      <vt:lpstr>BAŁTOLOGIA specjalizacja na kierunku ETNOLINGWISTYKA</vt:lpstr>
      <vt:lpstr>BAŁTOLOGIA specjalizacja na kierunku ETNOLINGWISTYKA</vt:lpstr>
      <vt:lpstr>BAŁTOLOGIA specjalizacja na kierunku ETNOLINGWISTYKA</vt:lpstr>
      <vt:lpstr>ZAPRASZAMY</vt:lpstr>
      <vt:lpstr>ZAPRASZAMY</vt:lpstr>
      <vt:lpstr>ZAPRASZAMY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ewastrycz@outlook.com</dc:creator>
  <cp:lastModifiedBy>Ewa Stryczyńska-Hodyl</cp:lastModifiedBy>
  <cp:revision>28</cp:revision>
  <dcterms:created xsi:type="dcterms:W3CDTF">2021-06-11T23:11:05Z</dcterms:created>
  <dcterms:modified xsi:type="dcterms:W3CDTF">2021-06-14T15:29:28Z</dcterms:modified>
</cp:coreProperties>
</file>